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sldIdLst>
    <p:sldId id="291" r:id="rId2"/>
    <p:sldId id="256" r:id="rId3"/>
    <p:sldId id="257" r:id="rId4"/>
    <p:sldId id="258" r:id="rId5"/>
    <p:sldId id="260" r:id="rId6"/>
    <p:sldId id="262" r:id="rId7"/>
    <p:sldId id="263" r:id="rId8"/>
    <p:sldId id="273" r:id="rId9"/>
    <p:sldId id="264" r:id="rId10"/>
    <p:sldId id="265" r:id="rId11"/>
    <p:sldId id="266" r:id="rId12"/>
    <p:sldId id="267" r:id="rId13"/>
    <p:sldId id="268" r:id="rId14"/>
    <p:sldId id="270" r:id="rId15"/>
    <p:sldId id="292" r:id="rId16"/>
    <p:sldId id="269" r:id="rId17"/>
    <p:sldId id="278" r:id="rId18"/>
    <p:sldId id="271" r:id="rId19"/>
    <p:sldId id="272" r:id="rId20"/>
    <p:sldId id="274" r:id="rId21"/>
    <p:sldId id="275" r:id="rId22"/>
    <p:sldId id="276" r:id="rId23"/>
    <p:sldId id="277" r:id="rId24"/>
    <p:sldId id="279" r:id="rId25"/>
    <p:sldId id="280" r:id="rId26"/>
    <p:sldId id="282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EC3C"/>
    <a:srgbClr val="1D3A00"/>
    <a:srgbClr val="003296"/>
    <a:srgbClr val="FF0000"/>
    <a:srgbClr val="FE9202"/>
    <a:srgbClr val="6C1A00"/>
    <a:srgbClr val="E39A39"/>
    <a:srgbClr val="FFC901"/>
    <a:srgbClr val="FEA4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35" autoAdjust="0"/>
  </p:normalViewPr>
  <p:slideViewPr>
    <p:cSldViewPr>
      <p:cViewPr varScale="1">
        <p:scale>
          <a:sx n="90" d="100"/>
          <a:sy n="90" d="100"/>
        </p:scale>
        <p:origin x="81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9D43B-8233-4A8B-88C6-39F2057FB943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7C148-2FAF-47FB-8A55-4D6A85248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8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www.free-power-point-templates.com/&amp;sa=D&amp;sntz=1&amp;usg=AFQjCNGWeCVdv2cRhI3dHtkzRMjt9Lq6Pw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template is provided by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http://www.free-power-point-templates.com/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7C148-2FAF-47FB-8A55-4D6A85248E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8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9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433880"/>
            <a:ext cx="8246070" cy="137434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1808225"/>
            <a:ext cx="8093366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5EE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48A1A1F5-1340-4A82-9CAA-6351592075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1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246070" cy="3664921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082877"/>
            <a:ext cx="6108200" cy="362558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3388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335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180822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335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80822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55BB3-5EFA-4194-B1AD-F5F1D57EAAC4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97B159-8E57-3E26-1D9E-A426011FF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360" y="433880"/>
            <a:ext cx="3970330" cy="427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41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CCB8-23D5-07FA-DA3B-190D31D3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260" y="14411"/>
            <a:ext cx="7167985" cy="1350110"/>
          </a:xfrm>
        </p:spPr>
        <p:txBody>
          <a:bodyPr>
            <a:normAutofit/>
          </a:bodyPr>
          <a:lstStyle/>
          <a:p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Top 10 Destinations for U.S. DDGS Exports, by Export District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14CB334-20A2-8A70-0F0A-15D144C3A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015" y="1214574"/>
            <a:ext cx="7142586" cy="391199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F39E61-5836-34FF-0487-2D13571EE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924" y="3778980"/>
            <a:ext cx="1339797" cy="14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4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CCB8-23D5-07FA-DA3B-190D31D3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719" y="128470"/>
            <a:ext cx="6871725" cy="725349"/>
          </a:xfrm>
        </p:spPr>
        <p:txBody>
          <a:bodyPr>
            <a:no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DDGS Market share by region 2022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1BF41E-77B5-9BD2-C2B4-6B6204C0D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423" y="1044700"/>
            <a:ext cx="6566315" cy="381762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08B5BD-0CD7-A5DC-73A8-BA515DD5A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215" y="1"/>
            <a:ext cx="1097203" cy="13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62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CCB8-23D5-07FA-DA3B-190D31D3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FF0CD-D492-3CA3-8443-F592CFAB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1301D-4B91-7CF7-F37C-7CE271D98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66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45FE3A-E3D9-F348-A21D-A731F8405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371" y="3787029"/>
            <a:ext cx="1489450" cy="13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8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07AE9-7432-5DBE-BD80-48712CD17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4236"/>
            <a:ext cx="4830453" cy="916230"/>
          </a:xfrm>
        </p:spPr>
        <p:txBody>
          <a:bodyPr/>
          <a:lstStyle/>
          <a:p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DDGS AS Animal Feed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2803B-43C8-AF06-3ACE-BC49E803F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805" y="0"/>
            <a:ext cx="1365195" cy="1502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5C7187-D15D-B72B-E3A4-C36BC3AF11A8}"/>
              </a:ext>
            </a:extLst>
          </p:cNvPr>
          <p:cNvSpPr txBox="1"/>
          <p:nvPr/>
        </p:nvSpPr>
        <p:spPr>
          <a:xfrm>
            <a:off x="143555" y="1197405"/>
            <a:ext cx="50301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DDGS is good source of protein, calcium, phosphorus, and sulfur</a:t>
            </a:r>
          </a:p>
        </p:txBody>
      </p:sp>
    </p:spTree>
    <p:extLst>
      <p:ext uri="{BB962C8B-B14F-4D97-AF65-F5344CB8AC3E}">
        <p14:creationId xmlns:p14="http://schemas.microsoft.com/office/powerpoint/2010/main" val="3325703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066E8-C228-79B7-E101-E00D47EA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425" y="57432"/>
            <a:ext cx="6108200" cy="975017"/>
          </a:xfrm>
        </p:spPr>
        <p:txBody>
          <a:bodyPr>
            <a:normAutofit fontScale="90000"/>
          </a:bodyPr>
          <a:lstStyle/>
          <a:p>
            <a:r>
              <a:rPr lang="en-US" dirty="0">
                <a:ln>
                  <a:solidFill>
                    <a:srgbClr val="003296"/>
                  </a:solidFill>
                </a:ln>
                <a:solidFill>
                  <a:srgbClr val="5EE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Nutrient variability in DDGS based on feedstock grain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0EC31F-7A8F-2271-EAEE-ABC28636F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1425" y="1181652"/>
            <a:ext cx="6719020" cy="377855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A5F39E-16AA-63FA-0DF2-391C803CF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027" y="-67268"/>
            <a:ext cx="1145311" cy="124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7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066E8-C228-79B7-E101-E00D47EA8D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3555" y="57508"/>
            <a:ext cx="6108700" cy="974725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5EE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DDGS As Animal Feed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BFF68-7820-F310-B948-4A10DB3ADE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989" y="1181652"/>
            <a:ext cx="9010022" cy="362585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n>
                  <a:solidFill>
                    <a:srgbClr val="FFFF00"/>
                  </a:solidFill>
                </a:ln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DDGS can partially replace some of the expensive feedstuffs such as:</a:t>
            </a:r>
          </a:p>
          <a:p>
            <a:pPr>
              <a:buFontTx/>
              <a:buChar char="-"/>
            </a:pPr>
            <a:r>
              <a:rPr lang="en-US" sz="2800" dirty="0">
                <a:ln>
                  <a:solidFill>
                    <a:srgbClr val="FFFF00"/>
                  </a:solidFill>
                </a:ln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source: Corn and Barley</a:t>
            </a:r>
          </a:p>
          <a:p>
            <a:pPr>
              <a:buFontTx/>
              <a:buChar char="-"/>
            </a:pPr>
            <a:r>
              <a:rPr lang="en-US" sz="2800" dirty="0">
                <a:ln>
                  <a:solidFill>
                    <a:srgbClr val="FFFF00"/>
                  </a:solidFill>
                </a:ln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source: Soybean Meal</a:t>
            </a:r>
          </a:p>
          <a:p>
            <a:pPr>
              <a:buFontTx/>
              <a:buChar char="-"/>
            </a:pPr>
            <a:r>
              <a:rPr lang="en-US" sz="2800" dirty="0">
                <a:ln>
                  <a:solidFill>
                    <a:srgbClr val="FFFF00"/>
                  </a:solidFill>
                </a:ln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UDP source: Fish Meal</a:t>
            </a:r>
          </a:p>
          <a:p>
            <a:pPr>
              <a:buFontTx/>
              <a:buChar char="-"/>
            </a:pPr>
            <a:r>
              <a:rPr lang="en-US" sz="2800" dirty="0">
                <a:ln>
                  <a:solidFill>
                    <a:srgbClr val="FFFF00"/>
                  </a:solidFill>
                </a:ln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source: DCP&amp;MCP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5F39E-16AA-63FA-0DF2-391C803CF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027" y="-67268"/>
            <a:ext cx="1145311" cy="124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19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16BFD-21B4-637C-82E9-BFCC266A8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55" y="128470"/>
            <a:ext cx="7772400" cy="659941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Composition and Nutritive 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F1000A-E7CB-7FEE-32F5-F473B51EB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096" y="3487980"/>
            <a:ext cx="1572904" cy="18106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743484-B462-B724-B419-52D21DC84451}"/>
              </a:ext>
            </a:extLst>
          </p:cNvPr>
          <p:cNvSpPr txBox="1"/>
          <p:nvPr/>
        </p:nvSpPr>
        <p:spPr>
          <a:xfrm>
            <a:off x="143555" y="1002090"/>
            <a:ext cx="88568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characteristics of DDGS are affected by source and process: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grains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 variety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Grain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Drying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and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Yeast quality and quantity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of syrup mixed with grain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centrifuges</a:t>
            </a:r>
          </a:p>
          <a:p>
            <a:r>
              <a:rPr lang="en-US" sz="2400" dirty="0"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0331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CB8F-FEBA-5DAC-68E8-B4C9A36A70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037" y="-24235"/>
            <a:ext cx="6108700" cy="573087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 composition of wheat DDGS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A058C1-2B68-930A-2443-ACF50007FC6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08843"/>
            <a:ext cx="5793640" cy="455005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FB906C-F4BF-EADB-3F2F-9C9B29D59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853" y="3915206"/>
            <a:ext cx="1146147" cy="124369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851781D-4442-FC84-A376-20D81CA92DB8}"/>
              </a:ext>
            </a:extLst>
          </p:cNvPr>
          <p:cNvSpPr/>
          <p:nvPr/>
        </p:nvSpPr>
        <p:spPr>
          <a:xfrm>
            <a:off x="4713448" y="1262317"/>
            <a:ext cx="672490" cy="2516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C4DA3D-C0DD-A5E6-63EF-DA31EF2B9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448" y="2198862"/>
            <a:ext cx="695004" cy="2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03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0764B9-61B8-6549-8BD3-F54EDA5A0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6388"/>
            <a:ext cx="6404460" cy="43702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8BDF9C-6AB1-8E70-0F78-6141D9DCC42E}"/>
              </a:ext>
            </a:extLst>
          </p:cNvPr>
          <p:cNvSpPr txBox="1"/>
          <p:nvPr/>
        </p:nvSpPr>
        <p:spPr>
          <a:xfrm>
            <a:off x="0" y="196438"/>
            <a:ext cx="7626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Nutrient composition of corn DDGS for dairy cattle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500D08-7D82-62D0-0C85-D44239FAF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215" y="3946412"/>
            <a:ext cx="1146147" cy="124369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DA67E83-F056-6D3C-D6C4-5165AD46D8D0}"/>
              </a:ext>
            </a:extLst>
          </p:cNvPr>
          <p:cNvSpPr/>
          <p:nvPr/>
        </p:nvSpPr>
        <p:spPr>
          <a:xfrm>
            <a:off x="4266590" y="1197405"/>
            <a:ext cx="916229" cy="13743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DAF58F-1FFD-3CD5-BE92-6339EB879E13}"/>
              </a:ext>
            </a:extLst>
          </p:cNvPr>
          <p:cNvSpPr/>
          <p:nvPr/>
        </p:nvSpPr>
        <p:spPr>
          <a:xfrm>
            <a:off x="4457469" y="3769135"/>
            <a:ext cx="534469" cy="238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29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3B6C5-E775-D0A7-45C2-18F449D4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3" y="128470"/>
            <a:ext cx="8965194" cy="7635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Apparent metabolizable energy content of DDDGS in poultry (kcal/kg)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4318A7-5370-E1EA-CC7E-E3373EC7E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044700"/>
            <a:ext cx="7167984" cy="40988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052FFA-5E9B-36B6-4A1F-49F0B2666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5328" y="3899808"/>
            <a:ext cx="1146147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8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9" y="911220"/>
            <a:ext cx="9144001" cy="786818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istiller’s </a:t>
            </a:r>
            <a:r>
              <a:rPr lang="en-US" dirty="0"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ried </a:t>
            </a:r>
            <a:r>
              <a:rPr lang="en-US" dirty="0"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rains with </a:t>
            </a:r>
            <a:r>
              <a:rPr lang="en-US" dirty="0"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oluble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Animal Feed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555" y="2063698"/>
            <a:ext cx="3952130" cy="1068935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Morteza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Rezaee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Consultant of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Ghazelle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Development Holding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592BE-C405-8816-0399-401B58305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0" y="4364286"/>
            <a:ext cx="2128720" cy="709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C211A2-0F23-D23E-8784-379C1A82877E}"/>
              </a:ext>
            </a:extLst>
          </p:cNvPr>
          <p:cNvSpPr txBox="1"/>
          <p:nvPr/>
        </p:nvSpPr>
        <p:spPr>
          <a:xfrm>
            <a:off x="6557165" y="4567230"/>
            <a:ext cx="2443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 July 2023, Tehran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6A592-66E3-A39F-1133-BFC9423685F5}"/>
              </a:ext>
            </a:extLst>
          </p:cNvPr>
          <p:cNvSpPr txBox="1"/>
          <p:nvPr/>
        </p:nvSpPr>
        <p:spPr>
          <a:xfrm>
            <a:off x="9149" y="28256"/>
            <a:ext cx="1527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DDGS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B09685-015D-CB01-DF59-9F910B142E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2" t="20311" r="20591" b="35156"/>
          <a:stretch/>
        </p:blipFill>
        <p:spPr>
          <a:xfrm>
            <a:off x="7167985" y="-143349"/>
            <a:ext cx="1985165" cy="206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47BD-A04A-6BAA-093A-E13F5423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275" y="-9728"/>
            <a:ext cx="6871725" cy="891995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rgbClr val="5EE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essential amino acid composition of menhaden fish meal (FM) and maize DDGS (g/kg)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ED6F13-7AEE-3922-D08B-6E7B2BEEA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516" y="983384"/>
            <a:ext cx="5497380" cy="40988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AD0109-121B-E36E-ED9E-5D263BF31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853" y="3899808"/>
            <a:ext cx="1146147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13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AC13B-334E-F02F-265C-50076FA26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425" y="52106"/>
            <a:ext cx="6719020" cy="1030759"/>
          </a:xfrm>
        </p:spPr>
        <p:txBody>
          <a:bodyPr>
            <a:noAutofit/>
          </a:bodyPr>
          <a:lstStyle/>
          <a:p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rgbClr val="5EE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Vitamin content of menhaden fish meal (FM) and maize DDGS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D23B2C-A991-2885-7AA8-EBAF47C88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130" y="1036839"/>
            <a:ext cx="5298438" cy="405455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4DAF5C-A5B5-DB86-AC33-3468158BF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853" y="3916121"/>
            <a:ext cx="1146147" cy="124369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DB6268C-DCA9-2EBB-0F46-B1FD3BE9E9DE}"/>
              </a:ext>
            </a:extLst>
          </p:cNvPr>
          <p:cNvSpPr/>
          <p:nvPr/>
        </p:nvSpPr>
        <p:spPr>
          <a:xfrm>
            <a:off x="6404460" y="2419045"/>
            <a:ext cx="1221639" cy="2724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63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0D636-5DE8-EFC5-7320-4A97DAF0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720" y="0"/>
            <a:ext cx="6871725" cy="954407"/>
          </a:xfrm>
        </p:spPr>
        <p:txBody>
          <a:bodyPr>
            <a:noAutofit/>
          </a:bodyPr>
          <a:lstStyle/>
          <a:p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rgbClr val="5EE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Mineral content of menhaden fish meal (FM) and maize DDGS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7DB767-D2A5-B2F8-778C-C2D368BD5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6872" y="1044700"/>
            <a:ext cx="6455458" cy="61727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6FBFDC-980B-D7C9-3468-84E97C29E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575" y="1621606"/>
            <a:ext cx="5464013" cy="3406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24DC93-3C54-3F19-D822-AB9C73576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853" y="3899808"/>
            <a:ext cx="1146147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6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1F1E61-6392-6B53-E2A7-0ACCAC6F1129}"/>
              </a:ext>
            </a:extLst>
          </p:cNvPr>
          <p:cNvSpPr txBox="1"/>
          <p:nvPr/>
        </p:nvSpPr>
        <p:spPr>
          <a:xfrm>
            <a:off x="296260" y="281175"/>
            <a:ext cx="2443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Stability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EA83B1-B69F-E612-EA80-9CA51D6EA158}"/>
              </a:ext>
            </a:extLst>
          </p:cNvPr>
          <p:cNvSpPr txBox="1"/>
          <p:nvPr/>
        </p:nvSpPr>
        <p:spPr>
          <a:xfrm>
            <a:off x="296259" y="891995"/>
            <a:ext cx="71771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Moisture:</a:t>
            </a:r>
            <a:r>
              <a:rPr lang="en-US" sz="2000" b="1" dirty="0"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to 12%  “Clumping” or “caking” </a:t>
            </a:r>
          </a:p>
          <a:p>
            <a:endParaRPr lang="en-US" sz="2000" b="1" dirty="0">
              <a:solidFill>
                <a:srgbClr val="5EE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 oxidation: </a:t>
            </a:r>
          </a:p>
          <a:p>
            <a:endParaRPr lang="en-US" sz="2000" b="1" dirty="0">
              <a:solidFill>
                <a:srgbClr val="5EE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5EE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5EE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5EE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C74A8F-C1DF-27D0-781A-6BF2DFCFD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58" y="1960930"/>
            <a:ext cx="7329841" cy="916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5A2C99-BD83-6E2F-DB15-AE87575E3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510" y="3899808"/>
            <a:ext cx="1146147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11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77F6CB-DFCD-869E-5A3D-9FB739AA2334}"/>
              </a:ext>
            </a:extLst>
          </p:cNvPr>
          <p:cNvSpPr txBox="1"/>
          <p:nvPr/>
        </p:nvSpPr>
        <p:spPr>
          <a:xfrm>
            <a:off x="41126" y="128470"/>
            <a:ext cx="34619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Mycotoxins in DDGS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DE066-A768-AA55-A81A-DF97535C8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215" y="3915929"/>
            <a:ext cx="1146147" cy="1243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3F1F32-F21E-A840-0712-101EC93F954B}"/>
              </a:ext>
            </a:extLst>
          </p:cNvPr>
          <p:cNvSpPr txBox="1"/>
          <p:nvPr/>
        </p:nvSpPr>
        <p:spPr>
          <a:xfrm>
            <a:off x="-64241" y="2197318"/>
            <a:ext cx="9000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FDA action levels for aflatoxin in complete feeds and feed ingredients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5634AB-4F56-8ED9-CD77-827E4F7DB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6" y="2714616"/>
            <a:ext cx="7849258" cy="24450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4CC90A-5C8A-9D69-85DA-4A4EDA2D6757}"/>
              </a:ext>
            </a:extLst>
          </p:cNvPr>
          <p:cNvSpPr txBox="1"/>
          <p:nvPr/>
        </p:nvSpPr>
        <p:spPr>
          <a:xfrm>
            <a:off x="41126" y="904696"/>
            <a:ext cx="89341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Mycotoxins are secondary metabolites produced by filamentous fungi, highly toxic to animals, and structurally diverse </a:t>
            </a:r>
          </a:p>
        </p:txBody>
      </p:sp>
    </p:spTree>
    <p:extLst>
      <p:ext uri="{BB962C8B-B14F-4D97-AF65-F5344CB8AC3E}">
        <p14:creationId xmlns:p14="http://schemas.microsoft.com/office/powerpoint/2010/main" val="1369336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210661-478D-0FAB-0A4A-7C5FCFFE6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029" y="-10847"/>
            <a:ext cx="1374345" cy="15136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325A8A-E285-3605-7EA9-34D89780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072" y="-10847"/>
            <a:ext cx="4733855" cy="1325161"/>
          </a:xfrm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r>
              <a:rPr lang="en-US" sz="2800" b="1" dirty="0">
                <a:ln>
                  <a:solidFill>
                    <a:srgbClr val="003296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Glance At</a:t>
            </a:r>
            <a:br>
              <a:rPr lang="en-US" sz="2800" b="1" dirty="0">
                <a:ln>
                  <a:solidFill>
                    <a:srgbClr val="003296"/>
                  </a:solidFill>
                </a:ln>
                <a:solidFill>
                  <a:srgbClr val="5EE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n>
                  <a:solidFill>
                    <a:srgbClr val="003296"/>
                  </a:solidFill>
                </a:ln>
                <a:solidFill>
                  <a:srgbClr val="5EE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Gazelle Development Holding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EFAC9-ABB2-B12A-3C0F-A18306CB7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0" y="26956"/>
            <a:ext cx="2748690" cy="4074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B894EA-8902-0217-BC21-2ED585BEB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42" y="168993"/>
            <a:ext cx="3974523" cy="39703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49CB7E-6B31-95EA-07E6-904524A04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-507512"/>
            <a:ext cx="3974523" cy="514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077DF8-F9BD-2423-9BA1-14A472A1C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44" y="2266340"/>
            <a:ext cx="3551469" cy="3630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0CDAD6-69C2-BD32-18F7-AE5E18EC0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52" y="1810979"/>
            <a:ext cx="3974523" cy="43707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910691-FE54-69A1-99A4-F45C9A817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295" y="1974200"/>
            <a:ext cx="3735878" cy="427900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52A1A03-292F-92B7-A2A6-3AD4F6F406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60" y="1999480"/>
            <a:ext cx="3237460" cy="409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34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D2049-6722-EF0A-90D5-6F6E267A8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965" y="433880"/>
            <a:ext cx="5650085" cy="76352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15E34-0A1B-3DC3-D5BA-FC8A12F6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670" y="2256408"/>
            <a:ext cx="1832460" cy="61082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010DB-89A6-9470-6FF5-9FA2B302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690" y="-176940"/>
            <a:ext cx="1980590" cy="225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7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4" y="281175"/>
            <a:ext cx="8704185" cy="130315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3000" dirty="0">
                <a:ln>
                  <a:solidFill>
                    <a:srgbClr val="FFFF00"/>
                  </a:solidFill>
                </a:ln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Distillers Dried Grains with Soluble (DDGS)</a:t>
            </a:r>
            <a:r>
              <a:rPr lang="fa-IR" sz="3000" dirty="0">
                <a:ln>
                  <a:solidFill>
                    <a:srgbClr val="FFFF00"/>
                  </a:solidFill>
                </a:ln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one of the co-products of dry milling industry and consists of undigested grain components resulting from grain ethanol fermentation.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163689-6D02-FA50-7256-2E224C268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360" y="1584333"/>
            <a:ext cx="3382669" cy="2332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56388E-7DB6-57B5-6738-47D20C404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2" y="1584332"/>
            <a:ext cx="3206805" cy="23322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FC4C49-5456-91A8-AD6F-E543D190B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142" y="3793390"/>
            <a:ext cx="1469597" cy="15440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05ED6C-7D2A-B5C4-652C-37FE46F20BC6}"/>
              </a:ext>
            </a:extLst>
          </p:cNvPr>
          <p:cNvSpPr txBox="1"/>
          <p:nvPr/>
        </p:nvSpPr>
        <p:spPr>
          <a:xfrm>
            <a:off x="4003980" y="3904577"/>
            <a:ext cx="1527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Wheat DDGS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A3F0E-40FF-72A3-31F4-0EAEF6520405}"/>
              </a:ext>
            </a:extLst>
          </p:cNvPr>
          <p:cNvSpPr txBox="1"/>
          <p:nvPr/>
        </p:nvSpPr>
        <p:spPr>
          <a:xfrm>
            <a:off x="695754" y="3916555"/>
            <a:ext cx="1527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 DDGS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Product 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Product B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Feature 1</a:t>
            </a:r>
          </a:p>
          <a:p>
            <a:r>
              <a:rPr lang="en-US"/>
              <a:t>Feature 2</a:t>
            </a:r>
          </a:p>
          <a:p>
            <a:r>
              <a:rPr lang="en-US"/>
              <a:t>Feature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000E9A-5B18-F860-9262-DDA834B0C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855" y="-176941"/>
            <a:ext cx="9467710" cy="56500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C8F12E-C68A-C61C-6276-BBAEF73CF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804" y="62971"/>
            <a:ext cx="1181011" cy="127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F79A2B-9961-2277-3CC0-77F7701F2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585"/>
            <a:ext cx="9144000" cy="4555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1509E2-875D-3DB8-D632-E686BF9FB183}"/>
              </a:ext>
            </a:extLst>
          </p:cNvPr>
          <p:cNvSpPr txBox="1"/>
          <p:nvPr/>
        </p:nvSpPr>
        <p:spPr>
          <a:xfrm>
            <a:off x="63159" y="1470"/>
            <a:ext cx="327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>
                  <a:solidFill>
                    <a:schemeClr val="bg1"/>
                  </a:solidFill>
                </a:ln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uses of DDGS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D35645-D34F-95DE-1433-AD4E601A1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5" y="513990"/>
            <a:ext cx="1527050" cy="14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34F77-799A-AF37-9B6B-EFF105968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128470"/>
            <a:ext cx="8856889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Starch content and ethanol yield of various feedstocks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33306-1CBA-E56A-1E36-B228E3A2B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5720"/>
            <a:ext cx="7627015" cy="2960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A55448-3645-9B26-1DA2-4D1A180FF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783" y="3640685"/>
            <a:ext cx="1460084" cy="17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09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D510D1-C917-4FE0-794C-2657A115E3E0}"/>
              </a:ext>
            </a:extLst>
          </p:cNvPr>
          <p:cNvSpPr txBox="1"/>
          <p:nvPr/>
        </p:nvSpPr>
        <p:spPr>
          <a:xfrm>
            <a:off x="397694" y="1986975"/>
            <a:ext cx="23770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(Kg)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corn        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D530822F-ECB9-5839-3AF8-EDE7F27E7A66}"/>
              </a:ext>
            </a:extLst>
          </p:cNvPr>
          <p:cNvSpPr/>
          <p:nvPr/>
        </p:nvSpPr>
        <p:spPr>
          <a:xfrm>
            <a:off x="2844905" y="1350110"/>
            <a:ext cx="511250" cy="2137870"/>
          </a:xfrm>
          <a:prstGeom prst="leftBrace">
            <a:avLst>
              <a:gd name="adj1" fmla="val 16105"/>
              <a:gd name="adj2" fmla="val 46871"/>
            </a:avLst>
          </a:prstGeom>
          <a:ln w="38100" cap="sq">
            <a:solidFill>
              <a:srgbClr val="5EEC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5EEC3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D2CFC8-A3BB-AA5D-571D-EF94CAD88E45}"/>
              </a:ext>
            </a:extLst>
          </p:cNvPr>
          <p:cNvSpPr txBox="1"/>
          <p:nvPr/>
        </p:nvSpPr>
        <p:spPr>
          <a:xfrm>
            <a:off x="3552243" y="1049671"/>
            <a:ext cx="2394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408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(l)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ethanol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5407B8-B46B-EF9C-DC13-701A47F536B6}"/>
              </a:ext>
            </a:extLst>
          </p:cNvPr>
          <p:cNvSpPr txBox="1"/>
          <p:nvPr/>
        </p:nvSpPr>
        <p:spPr>
          <a:xfrm>
            <a:off x="3426352" y="2110085"/>
            <a:ext cx="2672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255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(Kg)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477BE6-BB98-93ED-DEFF-AC981417327A}"/>
              </a:ext>
            </a:extLst>
          </p:cNvPr>
          <p:cNvSpPr txBox="1"/>
          <p:nvPr/>
        </p:nvSpPr>
        <p:spPr>
          <a:xfrm>
            <a:off x="3426352" y="3170499"/>
            <a:ext cx="2214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408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(l)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59A924-9ECE-6E3F-AFEE-EED8482EE3F0}"/>
              </a:ext>
            </a:extLst>
          </p:cNvPr>
          <p:cNvSpPr txBox="1"/>
          <p:nvPr/>
        </p:nvSpPr>
        <p:spPr>
          <a:xfrm>
            <a:off x="448965" y="237431"/>
            <a:ext cx="488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EE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Rate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3B8637F-7181-A13D-1989-42203CF9E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564" y="43362"/>
            <a:ext cx="1380982" cy="159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7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6A72-29F4-3691-9765-B577CDD24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720" y="128470"/>
            <a:ext cx="6108200" cy="572644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DDGS production in 2018/2019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F7E67F-46DA-1000-500D-AA65E8A55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995" y="829584"/>
            <a:ext cx="5802790" cy="431391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53D866-C352-AAC1-33F7-891C34B4A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805" y="-6081"/>
            <a:ext cx="1365194" cy="150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2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27A47-A6F1-391E-EDA9-65D61FED3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U.S. Annual Exports of DDGS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2532A9-C114-3734-F746-F9F36FA91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130" y="991744"/>
            <a:ext cx="5955495" cy="385580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EAAC6E-349E-031D-4787-E38E37D6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856" y="-128367"/>
            <a:ext cx="1299144" cy="13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77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On-screen Show (16:9)</PresentationFormat>
  <Paragraphs>71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Distiller’s Dried Grains with Soluble As Animal Feed</vt:lpstr>
      <vt:lpstr>PowerPoint Presentation</vt:lpstr>
      <vt:lpstr>Slide Title</vt:lpstr>
      <vt:lpstr>PowerPoint Presentation</vt:lpstr>
      <vt:lpstr>Starch content and ethanol yield of various feedstocks</vt:lpstr>
      <vt:lpstr>PowerPoint Presentation</vt:lpstr>
      <vt:lpstr>DDGS production in 2018/2019</vt:lpstr>
      <vt:lpstr>U.S. Annual Exports of DDGS</vt:lpstr>
      <vt:lpstr>Top 10 Destinations for U.S. DDGS Exports, by Export District</vt:lpstr>
      <vt:lpstr>DDGS Market share by region 2022</vt:lpstr>
      <vt:lpstr>PowerPoint Presentation</vt:lpstr>
      <vt:lpstr>DDGS AS Animal Feed</vt:lpstr>
      <vt:lpstr>Nutrient variability in DDGS based on feedstock grain</vt:lpstr>
      <vt:lpstr>DDGS As Animal Feed</vt:lpstr>
      <vt:lpstr>PowerPoint Presentation</vt:lpstr>
      <vt:lpstr>Nutrient composition of wheat DDGS</vt:lpstr>
      <vt:lpstr>PowerPoint Presentation</vt:lpstr>
      <vt:lpstr>Apparent metabolizable energy content of DDDGS in poultry (kcal/kg)</vt:lpstr>
      <vt:lpstr>The essential amino acid composition of menhaden fish meal (FM) and maize DDGS (g/kg)</vt:lpstr>
      <vt:lpstr>Vitamin content of menhaden fish meal (FM) and maize DDGS</vt:lpstr>
      <vt:lpstr>Mineral content of menhaden fish meal (FM) and maize DDGS</vt:lpstr>
      <vt:lpstr>PowerPoint Presentation</vt:lpstr>
      <vt:lpstr>PowerPoint Presentation</vt:lpstr>
      <vt:lpstr>A Glance At Gazelle Development Holding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2017-07-10T14:05:18Z</dcterms:created>
  <dcterms:modified xsi:type="dcterms:W3CDTF">2024-08-20T07:42:59Z</dcterms:modified>
</cp:coreProperties>
</file>